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Tomorrow Semi Bold"/>
      <p:regular r:id="rId15"/>
    </p:embeddedFont>
    <p:embeddedFont>
      <p:font typeface="Tomorrow Semi Bold"/>
      <p:regular r:id="rId16"/>
    </p:embeddedFon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"/>
      <p:regular r:id="rId19"/>
    </p:embeddedFont>
    <p:embeddedFont>
      <p:font typeface="Tomorrow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3781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Syntra FXT GroepsWerk 2025: Personalized Wish/Watch-List Web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90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project delivers a personalized wish/watch-list app for books and movies. Users can add, edit, and delete items with ease.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001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app includes calculations like average pages per book and list completion percentage. These enrich user engagement and tracking.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620435"/>
            <a:ext cx="7569517" cy="14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Team Roles and Specializations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2363510"/>
            <a:ext cx="3672364" cy="2870121"/>
          </a:xfrm>
          <a:prstGeom prst="roundRect">
            <a:avLst>
              <a:gd name="adj" fmla="val 1176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1012150" y="258841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Timothy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2150" y="3074789"/>
            <a:ext cx="3222546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UI Design and Security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12150" y="3569494"/>
            <a:ext cx="3222546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Ensures a visually appealing and intuitive user interface for smooth interactions.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514" y="2363510"/>
            <a:ext cx="3672364" cy="2870121"/>
          </a:xfrm>
          <a:prstGeom prst="roundRect">
            <a:avLst>
              <a:gd name="adj" fmla="val 1176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4909423" y="258841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Xander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09423" y="3074789"/>
            <a:ext cx="3222546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Layer &amp; Objects, Database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09423" y="3929301"/>
            <a:ext cx="3222546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Builds robust data storage and defines the application's object models.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241" y="5458539"/>
            <a:ext cx="7569517" cy="2150507"/>
          </a:xfrm>
          <a:prstGeom prst="roundRect">
            <a:avLst>
              <a:gd name="adj" fmla="val 1569"/>
            </a:avLst>
          </a:prstGeom>
          <a:solidFill>
            <a:srgbClr val="3C3C3A"/>
          </a:solidFill>
          <a:ln/>
        </p:spPr>
      </p:sp>
      <p:sp>
        <p:nvSpPr>
          <p:cNvPr id="13" name="Text 10"/>
          <p:cNvSpPr/>
          <p:nvPr/>
        </p:nvSpPr>
        <p:spPr>
          <a:xfrm>
            <a:off x="1012150" y="5683448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Felix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12150" y="6169819"/>
            <a:ext cx="7119699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Logic Layer, API, Security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12150" y="6664523"/>
            <a:ext cx="7119699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Develops business logic and API integration, ensuring secure data handling.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299222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Multilayered Architecture Overview</a:t>
            </a:r>
            <a:endParaRPr lang="en-US" sz="1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689610"/>
            <a:ext cx="7021711" cy="7298055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8070533"/>
            <a:ext cx="368498" cy="4421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75824" y="8144232"/>
            <a:ext cx="1111091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UI Layer (ASP.NET MVC)</a:t>
            </a:r>
            <a:endParaRPr lang="en-US" sz="700" dirty="0"/>
          </a:p>
        </p:txBody>
      </p:sp>
      <p:sp>
        <p:nvSpPr>
          <p:cNvPr id="6" name="Text 2"/>
          <p:cNvSpPr/>
          <p:nvPr/>
        </p:nvSpPr>
        <p:spPr>
          <a:xfrm>
            <a:off x="875824" y="8303538"/>
            <a:ext cx="13357741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Handles user interactions, displaying data based on Logic Layer inputs. Keeps UI code simple and maintainable.</a:t>
            </a:r>
            <a:endParaRPr lang="en-US" sz="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8512731"/>
            <a:ext cx="368498" cy="44219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75824" y="8586430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API Layer</a:t>
            </a:r>
            <a:endParaRPr lang="en-US" sz="700" dirty="0"/>
          </a:p>
        </p:txBody>
      </p:sp>
      <p:sp>
        <p:nvSpPr>
          <p:cNvPr id="9" name="Text 4"/>
          <p:cNvSpPr/>
          <p:nvPr/>
        </p:nvSpPr>
        <p:spPr>
          <a:xfrm>
            <a:off x="875824" y="8745736"/>
            <a:ext cx="13357741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Serves as a parallel layer connecting external data sources for automated data fetching and integration.</a:t>
            </a:r>
            <a:endParaRPr lang="en-US" sz="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8954929"/>
            <a:ext cx="368498" cy="44219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75824" y="9028628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Logic Layer</a:t>
            </a:r>
            <a:endParaRPr lang="en-US" sz="700" dirty="0"/>
          </a:p>
        </p:txBody>
      </p:sp>
      <p:sp>
        <p:nvSpPr>
          <p:cNvPr id="12" name="Text 6"/>
          <p:cNvSpPr/>
          <p:nvPr/>
        </p:nvSpPr>
        <p:spPr>
          <a:xfrm>
            <a:off x="875824" y="9187934"/>
            <a:ext cx="13357741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Implements business rules and calculations. Controls app actions like completion percentage computations.</a:t>
            </a:r>
            <a:endParaRPr lang="en-US" sz="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835" y="9397127"/>
            <a:ext cx="368498" cy="44219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75824" y="9470827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Layer</a:t>
            </a:r>
            <a:endParaRPr lang="en-US" sz="700" dirty="0"/>
          </a:p>
        </p:txBody>
      </p:sp>
      <p:sp>
        <p:nvSpPr>
          <p:cNvPr id="15" name="Text 8"/>
          <p:cNvSpPr/>
          <p:nvPr/>
        </p:nvSpPr>
        <p:spPr>
          <a:xfrm>
            <a:off x="875824" y="9630132"/>
            <a:ext cx="13357741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Handles SQL database communication and data integrity. Abstracts storage details from other layers.</a:t>
            </a:r>
            <a:endParaRPr lang="en-US" sz="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5690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826" y="580192"/>
            <a:ext cx="6508075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Benefits of Dependency Injection (DI)</a:t>
            </a:r>
            <a:endParaRPr lang="en-US" sz="2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826" y="1214438"/>
            <a:ext cx="3535680" cy="242316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826" y="3791783"/>
            <a:ext cx="3535680" cy="2423160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6224826" y="6369129"/>
            <a:ext cx="308491" cy="308491"/>
          </a:xfrm>
          <a:prstGeom prst="roundRect">
            <a:avLst>
              <a:gd name="adj" fmla="val 6669"/>
            </a:avLst>
          </a:prstGeom>
          <a:solidFill>
            <a:srgbClr val="3C3C3A"/>
          </a:solidFill>
          <a:ln/>
        </p:spPr>
      </p:sp>
      <p:sp>
        <p:nvSpPr>
          <p:cNvPr id="7" name="Text 2"/>
          <p:cNvSpPr/>
          <p:nvPr/>
        </p:nvSpPr>
        <p:spPr>
          <a:xfrm>
            <a:off x="6670357" y="6416159"/>
            <a:ext cx="1907977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Loosely Coupled Code</a:t>
            </a:r>
            <a:endParaRPr lang="en-US" sz="1300" dirty="0"/>
          </a:p>
        </p:txBody>
      </p:sp>
      <p:sp>
        <p:nvSpPr>
          <p:cNvPr id="8" name="Text 3"/>
          <p:cNvSpPr/>
          <p:nvPr/>
        </p:nvSpPr>
        <p:spPr>
          <a:xfrm>
            <a:off x="6670357" y="6712744"/>
            <a:ext cx="3302437" cy="4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Allows component swapping with minimal changes using interfaces.</a:t>
            </a:r>
            <a:endParaRPr lang="en-US" sz="1050" dirty="0"/>
          </a:p>
        </p:txBody>
      </p:sp>
      <p:sp>
        <p:nvSpPr>
          <p:cNvPr id="9" name="Shape 4"/>
          <p:cNvSpPr/>
          <p:nvPr/>
        </p:nvSpPr>
        <p:spPr>
          <a:xfrm>
            <a:off x="10144125" y="6369129"/>
            <a:ext cx="308491" cy="308491"/>
          </a:xfrm>
          <a:prstGeom prst="roundRect">
            <a:avLst>
              <a:gd name="adj" fmla="val 6669"/>
            </a:avLst>
          </a:prstGeom>
          <a:solidFill>
            <a:srgbClr val="3C3C3A"/>
          </a:solidFill>
          <a:ln/>
        </p:spPr>
      </p:sp>
      <p:sp>
        <p:nvSpPr>
          <p:cNvPr id="10" name="Text 5"/>
          <p:cNvSpPr/>
          <p:nvPr/>
        </p:nvSpPr>
        <p:spPr>
          <a:xfrm>
            <a:off x="10589657" y="6416159"/>
            <a:ext cx="1792129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Improved Testability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10589657" y="6712744"/>
            <a:ext cx="3302437" cy="4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Enables mock service injection, facilitating isolated unit tests.</a:t>
            </a:r>
            <a:endParaRPr lang="en-US" sz="1050" dirty="0"/>
          </a:p>
        </p:txBody>
      </p:sp>
      <p:sp>
        <p:nvSpPr>
          <p:cNvPr id="12" name="Shape 7"/>
          <p:cNvSpPr/>
          <p:nvPr/>
        </p:nvSpPr>
        <p:spPr>
          <a:xfrm>
            <a:off x="6224826" y="7425809"/>
            <a:ext cx="308491" cy="308491"/>
          </a:xfrm>
          <a:prstGeom prst="roundRect">
            <a:avLst>
              <a:gd name="adj" fmla="val 6669"/>
            </a:avLst>
          </a:prstGeom>
          <a:solidFill>
            <a:srgbClr val="3C3C3A"/>
          </a:solidFill>
          <a:ln/>
        </p:spPr>
      </p:sp>
      <p:sp>
        <p:nvSpPr>
          <p:cNvPr id="13" name="Text 8"/>
          <p:cNvSpPr/>
          <p:nvPr/>
        </p:nvSpPr>
        <p:spPr>
          <a:xfrm>
            <a:off x="6670357" y="7472839"/>
            <a:ext cx="1867376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Better Maintainability</a:t>
            </a:r>
            <a:endParaRPr lang="en-US" sz="1300" dirty="0"/>
          </a:p>
        </p:txBody>
      </p:sp>
      <p:sp>
        <p:nvSpPr>
          <p:cNvPr id="14" name="Text 9"/>
          <p:cNvSpPr/>
          <p:nvPr/>
        </p:nvSpPr>
        <p:spPr>
          <a:xfrm>
            <a:off x="6670357" y="7769423"/>
            <a:ext cx="7221617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Centralized service registration simplifies project management and updates.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13748"/>
            <a:ext cx="7164705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Technology Stack Overview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93790" y="4257794"/>
            <a:ext cx="6419374" cy="1502807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997863" y="446186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Visual Studio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97863" y="4903113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Integrated IDE supporting ASP.NET, .NET, SQL, and Git version control.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17237" y="4257794"/>
            <a:ext cx="6419374" cy="1502807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7621310" y="446186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SQL Server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21310" y="4903113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Reliable RDBMS with strong query capabilities and easy setup.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93790" y="5964674"/>
            <a:ext cx="6419374" cy="1502807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997863" y="61687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ASP.NET Core MVC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97863" y="6609993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Framework promoting clean separation of concerns in web apps.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17237" y="5964674"/>
            <a:ext cx="6419374" cy="1502807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7621310" y="61687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Git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21310" y="6609993"/>
            <a:ext cx="601122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Version control system enabling efficient team collaboration.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0764" y="462320"/>
            <a:ext cx="4381381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Enhancements and Next Steps</a:t>
            </a:r>
            <a:endParaRPr lang="en-US" sz="1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764" y="931902"/>
            <a:ext cx="6963132" cy="476416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0764" y="5799058"/>
            <a:ext cx="2304693" cy="527804"/>
          </a:xfrm>
          <a:prstGeom prst="roundRect">
            <a:avLst>
              <a:gd name="adj" fmla="val 2604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1488638" y="5982414"/>
            <a:ext cx="128826" cy="160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2797016" y="5890617"/>
            <a:ext cx="1461016" cy="143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Security Implementation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2797016" y="6088618"/>
            <a:ext cx="10016609" cy="146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Integrate robust user authentication mechanisms and implement role-based access control to ensure data protection and compliance with security standards. This will safeguard sensitive user information and application integrity.</a:t>
            </a:r>
            <a:endParaRPr lang="en-US" sz="700" dirty="0"/>
          </a:p>
        </p:txBody>
      </p:sp>
      <p:sp>
        <p:nvSpPr>
          <p:cNvPr id="8" name="Shape 5"/>
          <p:cNvSpPr/>
          <p:nvPr/>
        </p:nvSpPr>
        <p:spPr>
          <a:xfrm>
            <a:off x="2751177" y="6323052"/>
            <a:ext cx="11432738" cy="7620"/>
          </a:xfrm>
          <a:prstGeom prst="roundRect">
            <a:avLst>
              <a:gd name="adj" fmla="val 180356"/>
            </a:avLst>
          </a:prstGeom>
          <a:solidFill>
            <a:srgbClr val="555553"/>
          </a:solidFill>
          <a:ln/>
        </p:spPr>
      </p:sp>
      <p:sp>
        <p:nvSpPr>
          <p:cNvPr id="9" name="Shape 6"/>
          <p:cNvSpPr/>
          <p:nvPr/>
        </p:nvSpPr>
        <p:spPr>
          <a:xfrm>
            <a:off x="400764" y="6372582"/>
            <a:ext cx="4609505" cy="674489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0" name="Text 7"/>
          <p:cNvSpPr/>
          <p:nvPr/>
        </p:nvSpPr>
        <p:spPr>
          <a:xfrm>
            <a:off x="2641044" y="6629281"/>
            <a:ext cx="128826" cy="160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5101828" y="6464141"/>
            <a:ext cx="1145143" cy="143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UI Improvements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5101828" y="6662142"/>
            <a:ext cx="9036248" cy="293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Enhance the user interface with improved styling, dynamic animations, and advanced filtering and sorting capabilities. These enhancements will provide a more intuitive and visually appealing user experience, making the application easier and more enjoyable to navigate.</a:t>
            </a:r>
            <a:endParaRPr lang="en-US" sz="700" dirty="0"/>
          </a:p>
        </p:txBody>
      </p:sp>
      <p:sp>
        <p:nvSpPr>
          <p:cNvPr id="13" name="Shape 10"/>
          <p:cNvSpPr/>
          <p:nvPr/>
        </p:nvSpPr>
        <p:spPr>
          <a:xfrm>
            <a:off x="5055989" y="7043261"/>
            <a:ext cx="9127927" cy="7620"/>
          </a:xfrm>
          <a:prstGeom prst="roundRect">
            <a:avLst>
              <a:gd name="adj" fmla="val 180356"/>
            </a:avLst>
          </a:prstGeom>
          <a:solidFill>
            <a:srgbClr val="555553"/>
          </a:solidFill>
          <a:ln/>
        </p:spPr>
      </p:sp>
      <p:sp>
        <p:nvSpPr>
          <p:cNvPr id="14" name="Shape 11"/>
          <p:cNvSpPr/>
          <p:nvPr/>
        </p:nvSpPr>
        <p:spPr>
          <a:xfrm>
            <a:off x="400764" y="7092791"/>
            <a:ext cx="6914436" cy="674489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5" name="Text 12"/>
          <p:cNvSpPr/>
          <p:nvPr/>
        </p:nvSpPr>
        <p:spPr>
          <a:xfrm>
            <a:off x="3793569" y="7349490"/>
            <a:ext cx="128826" cy="160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7406759" y="7184350"/>
            <a:ext cx="1517809" cy="143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Scalability &amp; Performance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7406759" y="7382351"/>
            <a:ext cx="6731318" cy="293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Optimize database queries and refine application logic to improve overall performance and ensure the application can efficiently handle a growing number of users and data. This includes exploring caching strategies and load balancing for future expansion.</a:t>
            </a:r>
            <a:endParaRPr lang="en-US" sz="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899160"/>
            <a:ext cx="7645241" cy="1204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API Layer: Integration and Impact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49379" y="2392680"/>
            <a:ext cx="433626" cy="433626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1375648" y="2458879"/>
            <a:ext cx="30676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External Data Integration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375648" y="2875478"/>
            <a:ext cx="7018973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Pulls live movie and book data, automating data input and improving accuracy.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49379" y="3877628"/>
            <a:ext cx="433626" cy="433626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375648" y="3943826"/>
            <a:ext cx="321242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Parallel Architecture Layer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375648" y="4360426"/>
            <a:ext cx="7018973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Operates alongside logic and data layers to enhance scalability and modularity.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49379" y="5362575"/>
            <a:ext cx="433626" cy="433626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1375648" y="5428774"/>
            <a:ext cx="270664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Supports Extensibility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375648" y="5845373"/>
            <a:ext cx="7018973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Enables addition of new data sources without disrupting core functionalities.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49379" y="6539151"/>
            <a:ext cx="433626" cy="433626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1375648" y="6605349"/>
            <a:ext cx="294417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Security &amp; Performance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375648" y="7021949"/>
            <a:ext cx="7018973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Facilitates secure API communication and optimizes response handling.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4106" y="364688"/>
            <a:ext cx="586001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Conclusion: Project Achievements and Future Outlook</a:t>
            </a:r>
            <a:endParaRPr lang="en-US" sz="1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06" y="80641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4106" y="9219128"/>
            <a:ext cx="1653897" cy="134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Flexible, Scalable Architecture</a:t>
            </a:r>
            <a:endParaRPr lang="en-US" sz="800" dirty="0"/>
          </a:p>
        </p:txBody>
      </p:sp>
      <p:sp>
        <p:nvSpPr>
          <p:cNvPr id="5" name="Text 2"/>
          <p:cNvSpPr/>
          <p:nvPr/>
        </p:nvSpPr>
        <p:spPr>
          <a:xfrm>
            <a:off x="464106" y="9439989"/>
            <a:ext cx="4426744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Designed to support future expansion and feature growth seamlessly.</a:t>
            </a:r>
            <a:endParaRPr lang="en-US" sz="650" dirty="0"/>
          </a:p>
        </p:txBody>
      </p:sp>
      <p:sp>
        <p:nvSpPr>
          <p:cNvPr id="6" name="Text 3"/>
          <p:cNvSpPr/>
          <p:nvPr/>
        </p:nvSpPr>
        <p:spPr>
          <a:xfrm>
            <a:off x="5108734" y="9219128"/>
            <a:ext cx="1778198" cy="134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Clear Division of Responsibilities</a:t>
            </a:r>
            <a:endParaRPr lang="en-US" sz="800" dirty="0"/>
          </a:p>
        </p:txBody>
      </p:sp>
      <p:sp>
        <p:nvSpPr>
          <p:cNvPr id="7" name="Text 4"/>
          <p:cNvSpPr/>
          <p:nvPr/>
        </p:nvSpPr>
        <p:spPr>
          <a:xfrm>
            <a:off x="5108734" y="9439989"/>
            <a:ext cx="4426744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Each team member led critical layers ensuring efficiency and accountability.</a:t>
            </a:r>
            <a:endParaRPr lang="en-US" sz="650" dirty="0"/>
          </a:p>
        </p:txBody>
      </p:sp>
      <p:sp>
        <p:nvSpPr>
          <p:cNvPr id="8" name="Text 5"/>
          <p:cNvSpPr/>
          <p:nvPr/>
        </p:nvSpPr>
        <p:spPr>
          <a:xfrm>
            <a:off x="9753362" y="9219128"/>
            <a:ext cx="1097042" cy="134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Future-Proof Design</a:t>
            </a:r>
            <a:endParaRPr lang="en-US" sz="800" dirty="0"/>
          </a:p>
        </p:txBody>
      </p:sp>
      <p:sp>
        <p:nvSpPr>
          <p:cNvPr id="9" name="Text 6"/>
          <p:cNvSpPr/>
          <p:nvPr/>
        </p:nvSpPr>
        <p:spPr>
          <a:xfrm>
            <a:off x="9753362" y="9439989"/>
            <a:ext cx="4426744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Built with DI, layered structure, and API/security plans for ongoing refinement.</a:t>
            </a:r>
            <a:endParaRPr lang="en-US" sz="650" dirty="0"/>
          </a:p>
        </p:txBody>
      </p:sp>
      <p:sp>
        <p:nvSpPr>
          <p:cNvPr id="10" name="Text 7"/>
          <p:cNvSpPr/>
          <p:nvPr/>
        </p:nvSpPr>
        <p:spPr>
          <a:xfrm>
            <a:off x="464106" y="9752290"/>
            <a:ext cx="13702189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Syntra FXT GroepsWerk 2025 offers a maintainable, robust web app with strong foundations.</a:t>
            </a:r>
            <a:endParaRPr lang="en-US" sz="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2025-06-04T12:43:37Z</dcterms:created>
  <dcterms:modified xsi:type="dcterms:W3CDTF">2025-06-04T12:43:37Z</dcterms:modified>
</cp:coreProperties>
</file>